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7" r:id="rId2"/>
    <p:sldId id="257" r:id="rId3"/>
    <p:sldId id="265" r:id="rId4"/>
    <p:sldId id="261" r:id="rId5"/>
    <p:sldId id="259" r:id="rId6"/>
    <p:sldId id="262" r:id="rId7"/>
    <p:sldId id="263" r:id="rId8"/>
    <p:sldId id="266" r:id="rId9"/>
    <p:sldId id="264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94"/>
    <p:restoredTop sz="94655"/>
  </p:normalViewPr>
  <p:slideViewPr>
    <p:cSldViewPr snapToGrid="0" snapToObjects="1">
      <p:cViewPr varScale="1">
        <p:scale>
          <a:sx n="92" d="100"/>
          <a:sy n="92" d="100"/>
        </p:scale>
        <p:origin x="184" y="2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766FE-9394-1943-8CF5-A57FB047D0F8}" type="datetimeFigureOut">
              <a:rPr lang="en-US" smtClean="0"/>
              <a:t>7/10/17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F8004-37CD-A143-B3CB-3FA251070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89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0B1B9-B5A9-4440-ABEF-31D1FBAE78B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510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3094-FB8B-A34F-A58B-0D6659FF1659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74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3094-FB8B-A34F-A58B-0D6659FF1659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5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3094-FB8B-A34F-A58B-0D6659FF1659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2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3094-FB8B-A34F-A58B-0D6659FF1659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06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3094-FB8B-A34F-A58B-0D6659FF1659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5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3094-FB8B-A34F-A58B-0D6659FF1659}" type="datetimeFigureOut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3094-FB8B-A34F-A58B-0D6659FF1659}" type="datetimeFigureOut">
              <a:rPr lang="en-US" smtClean="0"/>
              <a:t>7/10/17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67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3094-FB8B-A34F-A58B-0D6659FF1659}" type="datetimeFigureOut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4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3094-FB8B-A34F-A58B-0D6659FF1659}" type="datetimeFigureOut">
              <a:rPr lang="en-US" smtClean="0"/>
              <a:t>7/10/17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26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3094-FB8B-A34F-A58B-0D6659FF1659}" type="datetimeFigureOut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5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3094-FB8B-A34F-A58B-0D6659FF1659}" type="datetimeFigureOut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1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A3094-FB8B-A34F-A58B-0D6659FF1659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0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jun-wang-1@uiowa.edu" TargetMode="External"/><Relationship Id="rId4" Type="http://schemas.openxmlformats.org/officeDocument/2006/relationships/hyperlink" Target="mailto:xiaoguang-xu@uiowa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roma.uiowa.edu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lass.ngdc.noaa.gov/saa/products/user_profile" TargetMode="Externa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2564"/>
            <a:ext cx="7772400" cy="1470025"/>
          </a:xfrm>
        </p:spPr>
        <p:txBody>
          <a:bodyPr anchor="ctr">
            <a:normAutofit/>
          </a:bodyPr>
          <a:lstStyle/>
          <a:p>
            <a:r>
              <a:rPr lang="en-US" sz="3600" b="1" dirty="0"/>
              <a:t>Steps for searching fires data from </a:t>
            </a:r>
            <a:r>
              <a:rPr lang="en-US" sz="3600" b="1" dirty="0" smtClean="0"/>
              <a:t>NPP</a:t>
            </a:r>
            <a:endParaRPr lang="en-US" sz="3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362200" y="3714989"/>
            <a:ext cx="7772400" cy="1156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By: </a:t>
            </a:r>
            <a:r>
              <a:rPr lang="en-US" sz="2600" dirty="0" smtClean="0"/>
              <a:t>Dr</a:t>
            </a:r>
            <a:r>
              <a:rPr lang="en-US" sz="2600" dirty="0"/>
              <a:t>. Jun </a:t>
            </a:r>
            <a:r>
              <a:rPr lang="en-US" sz="2600" dirty="0" smtClean="0"/>
              <a:t>Wang &amp; </a:t>
            </a:r>
            <a:r>
              <a:rPr lang="en-US" sz="2600" dirty="0"/>
              <a:t>Dr. Lorena Castro </a:t>
            </a:r>
            <a:r>
              <a:rPr lang="en-US" sz="2600" dirty="0" err="1" smtClean="0"/>
              <a:t>García</a:t>
            </a:r>
            <a:endParaRPr lang="en-US" sz="2600" dirty="0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2514600" y="5569857"/>
            <a:ext cx="7772400" cy="587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 smtClean="0"/>
              <a:t>July 10, </a:t>
            </a:r>
            <a:r>
              <a:rPr lang="en-US" sz="2600" dirty="0"/>
              <a:t>2017</a:t>
            </a:r>
          </a:p>
        </p:txBody>
      </p:sp>
      <p:cxnSp>
        <p:nvCxnSpPr>
          <p:cNvPr id="9" name="Conector recto 8"/>
          <p:cNvCxnSpPr/>
          <p:nvPr/>
        </p:nvCxnSpPr>
        <p:spPr bwMode="auto">
          <a:xfrm>
            <a:off x="1524000" y="2221890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 bwMode="auto">
          <a:xfrm>
            <a:off x="1524000" y="351878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Imagen 14" descr="coe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74" y="309372"/>
            <a:ext cx="3592426" cy="13874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3630D-231B-1D48-90A5-CDD4D0C2B3C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8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0218" y="452274"/>
            <a:ext cx="318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Contact information</a:t>
            </a: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2470285" y="1327076"/>
            <a:ext cx="64098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Jun Wang, Professor, Univ. of Iowa; </a:t>
            </a:r>
            <a:endParaRPr lang="en-US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Phone</a:t>
            </a:r>
            <a:r>
              <a:rPr lang="en-US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: 319-353-4483</a:t>
            </a:r>
          </a:p>
          <a:p>
            <a:r>
              <a:rPr lang="en-US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Center for Global and Regional Environmental Research &amp;</a:t>
            </a:r>
          </a:p>
          <a:p>
            <a:r>
              <a:rPr lang="en-US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Dept. of Chemical and Biochemical Engineering &amp;</a:t>
            </a:r>
          </a:p>
          <a:p>
            <a:r>
              <a:rPr lang="en-US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Interdisciplinary Graduate Program in </a:t>
            </a:r>
            <a:r>
              <a:rPr lang="en-US" dirty="0" err="1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GeoInformatics</a:t>
            </a:r>
            <a:endParaRPr lang="en-US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4133 </a:t>
            </a:r>
            <a:r>
              <a:rPr lang="en-US" dirty="0" err="1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Seamans</a:t>
            </a:r>
            <a:r>
              <a:rPr lang="en-US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 Center, Iowa City, IA 52242-1503</a:t>
            </a:r>
          </a:p>
          <a:p>
            <a:r>
              <a:rPr lang="en-US" u="sng" dirty="0">
                <a:solidFill>
                  <a:srgbClr val="0000FF"/>
                </a:solidFill>
                <a:latin typeface="Helvetica Neue" charset="0"/>
                <a:ea typeface="Helvetica Neue" charset="0"/>
                <a:cs typeface="Helvetica Neue" charset="0"/>
                <a:hlinkClick r:id="rId2"/>
              </a:rPr>
              <a:t>http://</a:t>
            </a:r>
            <a:r>
              <a:rPr lang="en-US" u="sng" dirty="0">
                <a:solidFill>
                  <a:srgbClr val="0000FF"/>
                </a:solidFill>
                <a:latin typeface="Helvetica Neue" charset="0"/>
                <a:ea typeface="Helvetica Neue" charset="0"/>
                <a:cs typeface="Helvetica Neue" charset="0"/>
                <a:hlinkClick r:id="rId2"/>
              </a:rPr>
              <a:t>arroma.uiowa.edu</a:t>
            </a:r>
            <a:endParaRPr lang="en-US" u="sng" dirty="0">
              <a:solidFill>
                <a:srgbClr val="0000FF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Email: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jun-wang-1@uiowa.edu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39640" y="3894710"/>
            <a:ext cx="62711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HelveticaNeue" charset="0"/>
              </a:rPr>
              <a:t>Lorena Castro </a:t>
            </a:r>
            <a:r>
              <a:rPr lang="en-US" b="1" dirty="0" err="1">
                <a:solidFill>
                  <a:prstClr val="black"/>
                </a:solidFill>
                <a:latin typeface="HelveticaNeue" charset="0"/>
              </a:rPr>
              <a:t>García</a:t>
            </a:r>
            <a:r>
              <a:rPr lang="en-US" b="1" dirty="0">
                <a:solidFill>
                  <a:prstClr val="black"/>
                </a:solidFill>
                <a:latin typeface="HelveticaNeue" charset="0"/>
              </a:rPr>
              <a:t> (PhD)</a:t>
            </a:r>
            <a:endParaRPr lang="en-US" dirty="0">
              <a:solidFill>
                <a:prstClr val="black"/>
              </a:solidFill>
              <a:latin typeface="HelveticaNeue" charset="0"/>
            </a:endParaRPr>
          </a:p>
          <a:p>
            <a:r>
              <a:rPr lang="en-US" dirty="0">
                <a:solidFill>
                  <a:prstClr val="black"/>
                </a:solidFill>
                <a:latin typeface="HelveticaNeue" charset="0"/>
              </a:rPr>
              <a:t>Postdoctoral Research Associated</a:t>
            </a:r>
          </a:p>
          <a:p>
            <a:r>
              <a:rPr lang="en-US" dirty="0">
                <a:solidFill>
                  <a:prstClr val="black"/>
                </a:solidFill>
                <a:latin typeface="HelveticaNeue" charset="0"/>
              </a:rPr>
              <a:t>Chemical and Biochemical Engineering &amp;</a:t>
            </a:r>
          </a:p>
          <a:p>
            <a:r>
              <a:rPr lang="en-US" dirty="0">
                <a:solidFill>
                  <a:prstClr val="black"/>
                </a:solidFill>
                <a:latin typeface="HelveticaNeue" charset="0"/>
              </a:rPr>
              <a:t>Center for Global and Regional Environmental Research</a:t>
            </a:r>
          </a:p>
          <a:p>
            <a:r>
              <a:rPr lang="en-US" dirty="0">
                <a:solidFill>
                  <a:prstClr val="black"/>
                </a:solidFill>
                <a:latin typeface="HelveticaNeue" charset="0"/>
              </a:rPr>
              <a:t>University </a:t>
            </a:r>
            <a:r>
              <a:rPr lang="en-US" dirty="0">
                <a:solidFill>
                  <a:prstClr val="black"/>
                </a:solidFill>
                <a:latin typeface="HelveticaNeue" charset="0"/>
              </a:rPr>
              <a:t>of Iowa</a:t>
            </a:r>
          </a:p>
          <a:p>
            <a:r>
              <a:rPr lang="en-US" dirty="0">
                <a:solidFill>
                  <a:prstClr val="black"/>
                </a:solidFill>
                <a:latin typeface="HelveticaNeue" charset="0"/>
              </a:rPr>
              <a:t>Office: 402 IATL</a:t>
            </a:r>
          </a:p>
          <a:p>
            <a:r>
              <a:rPr lang="en-US" dirty="0">
                <a:solidFill>
                  <a:prstClr val="black"/>
                </a:solidFill>
                <a:latin typeface="HelveticaNeue" charset="0"/>
              </a:rPr>
              <a:t>Email: </a:t>
            </a:r>
            <a:r>
              <a:rPr lang="en-US" u="sng" dirty="0">
                <a:solidFill>
                  <a:srgbClr val="386EFF"/>
                </a:solidFill>
                <a:latin typeface="HelveticaNeue" charset="0"/>
                <a:hlinkClick r:id="rId4"/>
              </a:rPr>
              <a:t>lcastrogarcia@uiowa.edu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3630D-231B-1D48-90A5-CDD4D0C2B3C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543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smtClean="0"/>
              <a:t>User account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491"/>
            <a:ext cx="4410694" cy="468067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b="1" dirty="0" smtClean="0"/>
              <a:t>Create a user account at NOOA CLASS website  and login it.</a:t>
            </a:r>
          </a:p>
          <a:p>
            <a:pPr marL="0" indent="0">
              <a:buNone/>
            </a:pP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www.class.ngdc.noaa.gov/saa/products/user_profile</a:t>
            </a:r>
            <a:r>
              <a:rPr lang="en-US" sz="2000" dirty="0" smtClean="0"/>
              <a:t> </a:t>
            </a:r>
          </a:p>
        </p:txBody>
      </p:sp>
      <p:sp>
        <p:nvSpPr>
          <p:cNvPr id="5" name="Oval 4"/>
          <p:cNvSpPr/>
          <p:nvPr/>
        </p:nvSpPr>
        <p:spPr>
          <a:xfrm>
            <a:off x="8032750" y="5695950"/>
            <a:ext cx="1497781" cy="361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752" y="1477240"/>
            <a:ext cx="6774398" cy="498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7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smtClean="0"/>
              <a:t>Discovery data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491"/>
            <a:ext cx="4410694" cy="468067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000" b="1" dirty="0" smtClean="0"/>
              <a:t>Select a product for search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For this case, let’s go to select </a:t>
            </a:r>
            <a:r>
              <a:rPr lang="en-US" sz="2000" b="1" dirty="0" smtClean="0"/>
              <a:t>VIIRS_SDR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438" y="1572491"/>
            <a:ext cx="6309509" cy="46101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997700" y="2247900"/>
            <a:ext cx="4051300" cy="361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55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smtClean="0"/>
              <a:t>Location and Time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491"/>
            <a:ext cx="3937000" cy="468067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000" b="1" dirty="0" smtClean="0"/>
              <a:t>Select area of interest and period of time</a:t>
            </a:r>
          </a:p>
          <a:p>
            <a:pPr marL="0" indent="0">
              <a:buNone/>
            </a:pPr>
            <a:r>
              <a:rPr lang="en-US" sz="2000" dirty="0" smtClean="0"/>
              <a:t>In this case, we opted by using the Draw Custom Box tool 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1297172"/>
            <a:ext cx="5584651" cy="534950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845299" y="3166882"/>
            <a:ext cx="4337051" cy="34244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5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smtClean="0"/>
              <a:t>Products and search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491"/>
            <a:ext cx="4636808" cy="468067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000" b="1" dirty="0" smtClean="0"/>
              <a:t>Select interest product (s)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s</a:t>
            </a:r>
            <a:r>
              <a:rPr lang="en-US" sz="2000" b="1" dirty="0" smtClean="0"/>
              <a:t>ensor</a:t>
            </a:r>
            <a:r>
              <a:rPr lang="en-US" sz="2000" dirty="0" smtClean="0"/>
              <a:t>: </a:t>
            </a:r>
            <a:r>
              <a:rPr lang="en-US" sz="2000" dirty="0"/>
              <a:t>SVDNB </a:t>
            </a:r>
            <a:r>
              <a:rPr lang="en-US" sz="2000" dirty="0" smtClean="0"/>
              <a:t>and GDNBO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US" sz="2000" b="1" dirty="0"/>
              <a:t>Select </a:t>
            </a:r>
            <a:r>
              <a:rPr lang="en-US" sz="2000" b="1" dirty="0" smtClean="0"/>
              <a:t>the type of search</a:t>
            </a:r>
            <a:endParaRPr lang="en-US" sz="2000" b="1" dirty="0"/>
          </a:p>
          <a:p>
            <a:pPr marL="0" indent="0">
              <a:buNone/>
            </a:pP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18" y="1241836"/>
            <a:ext cx="5358632" cy="534311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7084244" y="1619249"/>
            <a:ext cx="2053405" cy="1666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flipV="1">
            <a:off x="7255694" y="4855440"/>
            <a:ext cx="2053405" cy="2626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V="1">
            <a:off x="6944544" y="6108699"/>
            <a:ext cx="3666305" cy="285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98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86" y="1409700"/>
            <a:ext cx="7271514" cy="5321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smtClean="0"/>
              <a:t>Files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491"/>
            <a:ext cx="3937000" cy="468067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sz="2000" b="1" dirty="0" smtClean="0"/>
              <a:t>Select files to order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At this point, we have </a:t>
            </a:r>
            <a:r>
              <a:rPr lang="en-US" sz="2000" b="1" dirty="0" smtClean="0"/>
              <a:t>selected</a:t>
            </a:r>
            <a:r>
              <a:rPr lang="en-US" sz="2000" dirty="0" smtClean="0"/>
              <a:t> the files that we want to retrieve, now we need to press “</a:t>
            </a:r>
            <a:r>
              <a:rPr lang="en-US" sz="2000" b="1" dirty="0" err="1" smtClean="0"/>
              <a:t>Goto</a:t>
            </a:r>
            <a:r>
              <a:rPr lang="en-US" sz="2000" b="1" dirty="0" smtClean="0"/>
              <a:t> Cart</a:t>
            </a:r>
            <a:r>
              <a:rPr lang="en-US" sz="2000" dirty="0" smtClean="0"/>
              <a:t>” option 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5" name="Oval 4"/>
          <p:cNvSpPr/>
          <p:nvPr/>
        </p:nvSpPr>
        <p:spPr>
          <a:xfrm>
            <a:off x="6054726" y="4138432"/>
            <a:ext cx="1025524" cy="2421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181850" y="3270249"/>
            <a:ext cx="793750" cy="4277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66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smtClean="0"/>
              <a:t>Order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491"/>
            <a:ext cx="3937000" cy="468067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2000" b="1" dirty="0" smtClean="0"/>
              <a:t>Order files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98" y="1422400"/>
            <a:ext cx="5772591" cy="52832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149816" y="3276600"/>
            <a:ext cx="876567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2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smtClean="0"/>
              <a:t>Order confirmation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491"/>
            <a:ext cx="3937000" cy="4680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We will receive a conformation number which we can use for checking the order status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220" y="1690688"/>
            <a:ext cx="7414277" cy="516731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127716" y="3371850"/>
            <a:ext cx="876567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53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smtClean="0"/>
              <a:t>Order status and get files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491"/>
            <a:ext cx="3937000" cy="468067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n-US" sz="2000" b="1" dirty="0" smtClean="0"/>
              <a:t>Check the order status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When the order is ready, we have the options ”</a:t>
            </a:r>
            <a:r>
              <a:rPr lang="en-US" sz="2000" b="1" dirty="0" smtClean="0"/>
              <a:t>www</a:t>
            </a:r>
            <a:r>
              <a:rPr lang="en-US" sz="2000" dirty="0" smtClean="0"/>
              <a:t> or </a:t>
            </a:r>
            <a:r>
              <a:rPr lang="en-US" sz="2000" b="1" dirty="0" smtClean="0"/>
              <a:t>ftp</a:t>
            </a:r>
            <a:r>
              <a:rPr lang="en-US" sz="2000" dirty="0" smtClean="0"/>
              <a:t>” for downloading the files.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50" y="1278944"/>
            <a:ext cx="6426967" cy="545205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482816" y="3092450"/>
            <a:ext cx="876567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289767" y="5391150"/>
            <a:ext cx="492534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0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225</Words>
  <Application>Microsoft Macintosh PowerPoint</Application>
  <PresentationFormat>Widescreen</PresentationFormat>
  <Paragraphs>56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Helvetica Neue</vt:lpstr>
      <vt:lpstr>HelveticaNeue</vt:lpstr>
      <vt:lpstr>Arial</vt:lpstr>
      <vt:lpstr>Office Theme</vt:lpstr>
      <vt:lpstr>Steps for searching fires data from NPP</vt:lpstr>
      <vt:lpstr>User account</vt:lpstr>
      <vt:lpstr>Discovery data</vt:lpstr>
      <vt:lpstr>Location and Time</vt:lpstr>
      <vt:lpstr>Products and search</vt:lpstr>
      <vt:lpstr>Files</vt:lpstr>
      <vt:lpstr>Order</vt:lpstr>
      <vt:lpstr>Order confirmation</vt:lpstr>
      <vt:lpstr>Order status and get files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41</cp:revision>
  <dcterms:created xsi:type="dcterms:W3CDTF">2017-07-10T16:43:41Z</dcterms:created>
  <dcterms:modified xsi:type="dcterms:W3CDTF">2017-07-11T01:29:43Z</dcterms:modified>
</cp:coreProperties>
</file>